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75" r:id="rId4"/>
    <p:sldId id="285" r:id="rId5"/>
    <p:sldId id="269" r:id="rId6"/>
    <p:sldId id="280" r:id="rId7"/>
    <p:sldId id="284" r:id="rId8"/>
    <p:sldId id="273" r:id="rId9"/>
    <p:sldId id="286" r:id="rId10"/>
    <p:sldId id="287" r:id="rId11"/>
    <p:sldId id="288" r:id="rId12"/>
    <p:sldId id="274" r:id="rId13"/>
    <p:sldId id="289" r:id="rId14"/>
    <p:sldId id="268" r:id="rId15"/>
    <p:sldId id="271" r:id="rId16"/>
    <p:sldId id="272" r:id="rId17"/>
    <p:sldId id="270" r:id="rId18"/>
    <p:sldId id="282" r:id="rId19"/>
    <p:sldId id="279" r:id="rId20"/>
    <p:sldId id="281" r:id="rId21"/>
    <p:sldId id="290" r:id="rId22"/>
    <p:sldId id="261" r:id="rId23"/>
  </p:sldIdLst>
  <p:sldSz cx="24384000" cy="13716000"/>
  <p:notesSz cx="6858000" cy="9144000"/>
  <p:embeddedFontLst>
    <p:embeddedFont>
      <p:font typeface="Noto Sans KR" panose="020B0600000101010101" charset="-127"/>
      <p:regular r:id="rId25"/>
      <p:bold r:id="rId26"/>
    </p:embeddedFont>
    <p:embeddedFont>
      <p:font typeface="Helvetica Neue" panose="020B0600000101010101" charset="0"/>
      <p:regular r:id="rId27"/>
      <p:bold r:id="rId28"/>
      <p:italic r:id="rId29"/>
      <p:boldItalic r:id="rId30"/>
    </p:embeddedFont>
    <p:embeddedFont>
      <p:font typeface="Helvetica Neue Light" panose="020B0600000101010101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5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3696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8896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1619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5419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892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53958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0629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4268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47670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815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48097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97051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7627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441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5035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3538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7631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6548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1121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제목 및 부제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8268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/>
        </p:nvSpPr>
        <p:spPr>
          <a:xfrm>
            <a:off x="1517625" y="1934725"/>
            <a:ext cx="120081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+ CSS</a:t>
            </a:r>
            <a:endParaRPr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table</a:t>
            </a: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B12E5394-87EA-445F-A978-586203999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3541234"/>
            <a:ext cx="6893056" cy="8738894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B10ABD8-A46D-4F6F-AB83-A852ED722098}"/>
              </a:ext>
            </a:extLst>
          </p:cNvPr>
          <p:cNvSpPr/>
          <p:nvPr/>
        </p:nvSpPr>
        <p:spPr>
          <a:xfrm>
            <a:off x="8808098" y="5738326"/>
            <a:ext cx="2730583" cy="2239347"/>
          </a:xfrm>
          <a:prstGeom prst="rightArrow">
            <a:avLst/>
          </a:prstGeom>
          <a:solidFill>
            <a:srgbClr val="3366FF"/>
          </a:solidFill>
          <a:ln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D673D7-DC8B-4285-B157-94769FA7DD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93559" y="5330621"/>
            <a:ext cx="6266538" cy="305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85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table</a:t>
            </a: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B10ABD8-A46D-4F6F-AB83-A852ED722098}"/>
              </a:ext>
            </a:extLst>
          </p:cNvPr>
          <p:cNvSpPr/>
          <p:nvPr/>
        </p:nvSpPr>
        <p:spPr>
          <a:xfrm>
            <a:off x="9420911" y="5882950"/>
            <a:ext cx="2239347" cy="1950098"/>
          </a:xfrm>
          <a:prstGeom prst="rightArrow">
            <a:avLst/>
          </a:prstGeom>
          <a:solidFill>
            <a:srgbClr val="3366FF"/>
          </a:solidFill>
          <a:ln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4FC9D6A-EC0F-4F75-928D-FDFE42A0F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2866" y="5330620"/>
            <a:ext cx="6292521" cy="3054758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AD56C5B-08FA-42EA-B768-6CFCC2CE4C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123" y="3299881"/>
            <a:ext cx="8302706" cy="7654257"/>
          </a:xfrm>
          <a:prstGeom prst="rect">
            <a:avLst/>
          </a:prstGeom>
        </p:spPr>
      </p:pic>
      <p:sp>
        <p:nvSpPr>
          <p:cNvPr id="15" name="Google Shape;108;p3">
            <a:extLst>
              <a:ext uri="{FF2B5EF4-FFF2-40B4-BE49-F238E27FC236}">
                <a16:creationId xmlns:a16="http://schemas.microsoft.com/office/drawing/2014/main" id="{B08FC323-A6C3-4FC0-987C-7C7DB2022512}"/>
              </a:ext>
            </a:extLst>
          </p:cNvPr>
          <p:cNvSpPr txBox="1"/>
          <p:nvPr/>
        </p:nvSpPr>
        <p:spPr>
          <a:xfrm>
            <a:off x="1615361" y="11276308"/>
            <a:ext cx="15611100" cy="1062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align, border, width, height 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등으로 속성을 정의할 수 있다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3206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31073" y="1220386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&lt;header&gt;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1219200" y="3198843"/>
            <a:ext cx="13933714" cy="348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indent="-571500" latinLnBrk="1">
              <a:buFontTx/>
              <a:buChar char="-"/>
            </a:pPr>
            <a:r>
              <a:rPr lang="ko-KR" altLang="en-US" sz="4400" dirty="0"/>
              <a:t>특정 섹션의 헤더를 정의할 때 사용</a:t>
            </a:r>
            <a:endParaRPr lang="en-US" altLang="ko-KR" sz="4400" dirty="0"/>
          </a:p>
          <a:p>
            <a:pPr latinLnBrk="1"/>
            <a:endParaRPr lang="en-US" altLang="ko-KR" sz="4400" dirty="0"/>
          </a:p>
          <a:p>
            <a:pPr marL="571500" indent="-571500" latinLnBrk="1">
              <a:buFontTx/>
              <a:buChar char="-"/>
            </a:pPr>
            <a:r>
              <a:rPr lang="ko-KR" altLang="en-US" sz="4400" dirty="0"/>
              <a:t>하나 이상의 제목 요소 필요</a:t>
            </a:r>
            <a:r>
              <a:rPr lang="en-US" altLang="ko-KR" sz="4400" dirty="0"/>
              <a:t>(h1 ~ h6)</a:t>
            </a:r>
          </a:p>
          <a:p>
            <a:pPr latinLnBrk="1"/>
            <a:endParaRPr lang="en-US" altLang="ko-KR" sz="4400" dirty="0"/>
          </a:p>
          <a:p>
            <a:pPr marL="571500" indent="-571500" latinLnBrk="1">
              <a:buFontTx/>
              <a:buChar char="-"/>
            </a:pPr>
            <a:r>
              <a:rPr lang="ko-KR" altLang="en-US" sz="4400" dirty="0"/>
              <a:t>로고</a:t>
            </a:r>
            <a:r>
              <a:rPr lang="en-US" altLang="ko-KR" sz="4400" dirty="0"/>
              <a:t> </a:t>
            </a:r>
            <a:r>
              <a:rPr lang="ko-KR" altLang="en-US" sz="4400" dirty="0"/>
              <a:t>혹은 아이콘을 나타내는 데에 주로 사용</a:t>
            </a:r>
            <a:endParaRPr lang="en-US" altLang="ko-KR" sz="4400" dirty="0"/>
          </a:p>
        </p:txBody>
      </p:sp>
    </p:spTree>
    <p:extLst>
      <p:ext uri="{BB962C8B-B14F-4D97-AF65-F5344CB8AC3E}">
        <p14:creationId xmlns:p14="http://schemas.microsoft.com/office/powerpoint/2010/main" val="2730330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31073" y="1220386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&lt;header&gt;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8AC770-3EC4-4542-92BF-975047230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5187781"/>
            <a:ext cx="5115986" cy="3340438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97C57416-8828-4F32-BD32-A6D85412BF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903121"/>
            <a:ext cx="7509872" cy="5909758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B76ED58-9A82-4812-9C50-0D785BD7D73F}"/>
              </a:ext>
            </a:extLst>
          </p:cNvPr>
          <p:cNvSpPr/>
          <p:nvPr/>
        </p:nvSpPr>
        <p:spPr>
          <a:xfrm>
            <a:off x="8808098" y="5738326"/>
            <a:ext cx="2730583" cy="2239347"/>
          </a:xfrm>
          <a:prstGeom prst="rightArrow">
            <a:avLst/>
          </a:prstGeom>
          <a:solidFill>
            <a:srgbClr val="3366FF"/>
          </a:solidFill>
          <a:ln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662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태그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327472"/>
            <a:ext cx="17577806" cy="10005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&lt;div&gt;, &lt;span&gt; 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내용들을 묶기 </a:t>
            </a: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(div –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줄 바꿈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span –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줄 바꿈 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X)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&lt;font&gt;: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color,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size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등의 속성을 통해 문자의 스타일 정의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script&gt;: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실행 가능한 코드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주로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JavaScript)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를 웹 페이지에 포함시킴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&lt;link&gt;: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외부 파일을 링크로 연결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&lt;p&gt;: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내용 앞뒤로 빈 줄이 생김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-&gt;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단락 형성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style: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디자인 정보를 정의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(CSS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언어 사용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641074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마진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패딩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3361315" y="5188000"/>
            <a:ext cx="5841427" cy="2803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margin: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외부 여백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padding: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내부 여백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border: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테두리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3E20FD3-A635-4B95-9E91-740C9161ADE9}"/>
              </a:ext>
            </a:extLst>
          </p:cNvPr>
          <p:cNvGrpSpPr/>
          <p:nvPr/>
        </p:nvGrpSpPr>
        <p:grpSpPr>
          <a:xfrm>
            <a:off x="1581359" y="3895144"/>
            <a:ext cx="13538777" cy="6785256"/>
            <a:chOff x="2047889" y="3074050"/>
            <a:chExt cx="13538777" cy="6785256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8E1A94D-8498-4D79-8591-01BC30478729}"/>
                </a:ext>
              </a:extLst>
            </p:cNvPr>
            <p:cNvSpPr/>
            <p:nvPr/>
          </p:nvSpPr>
          <p:spPr>
            <a:xfrm>
              <a:off x="2047889" y="3074050"/>
              <a:ext cx="11282657" cy="678525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FE9B8D-55CA-449A-8C4E-20C12F8039FC}"/>
                </a:ext>
              </a:extLst>
            </p:cNvPr>
            <p:cNvSpPr/>
            <p:nvPr/>
          </p:nvSpPr>
          <p:spPr>
            <a:xfrm>
              <a:off x="4276545" y="4474592"/>
              <a:ext cx="6825343" cy="398417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762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600" dirty="0"/>
                <a:t>TEXT</a:t>
              </a:r>
              <a:endParaRPr lang="ko-KR" altLang="en-US" sz="6600" dirty="0"/>
            </a:p>
          </p:txBody>
        </p:sp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C91FC361-274C-423D-B475-22ED4DAD3AD4}"/>
                </a:ext>
              </a:extLst>
            </p:cNvPr>
            <p:cNvCxnSpPr/>
            <p:nvPr/>
          </p:nvCxnSpPr>
          <p:spPr>
            <a:xfrm>
              <a:off x="7221894" y="3074050"/>
              <a:ext cx="0" cy="1400542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D93AF1B3-84F4-450F-94B5-E240309BE841}"/>
                </a:ext>
              </a:extLst>
            </p:cNvPr>
            <p:cNvCxnSpPr>
              <a:cxnSpLocks/>
            </p:cNvCxnSpPr>
            <p:nvPr/>
          </p:nvCxnSpPr>
          <p:spPr>
            <a:xfrm>
              <a:off x="8195388" y="4474592"/>
              <a:ext cx="0" cy="1664951"/>
            </a:xfrm>
            <a:prstGeom prst="straightConnector1">
              <a:avLst/>
            </a:prstGeom>
            <a:ln w="57150">
              <a:solidFill>
                <a:schemeClr val="accent1">
                  <a:lumMod val="20000"/>
                  <a:lumOff val="8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1948CC61-2A99-46C0-B817-E9D3A502BEC2}"/>
                </a:ext>
              </a:extLst>
            </p:cNvPr>
            <p:cNvCxnSpPr>
              <a:cxnSpLocks/>
            </p:cNvCxnSpPr>
            <p:nvPr/>
          </p:nvCxnSpPr>
          <p:spPr>
            <a:xfrm>
              <a:off x="2047889" y="5579706"/>
              <a:ext cx="2228656" cy="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8E8F16DD-A4B1-4F42-A586-C2CD0CCE69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76545" y="6522098"/>
              <a:ext cx="2285655" cy="0"/>
            </a:xfrm>
            <a:prstGeom prst="straightConnector1">
              <a:avLst/>
            </a:prstGeom>
            <a:ln w="57150">
              <a:solidFill>
                <a:schemeClr val="accent1">
                  <a:lumMod val="20000"/>
                  <a:lumOff val="8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A79A060-50C1-43C5-A966-173F427DC21C}"/>
                </a:ext>
              </a:extLst>
            </p:cNvPr>
            <p:cNvSpPr txBox="1"/>
            <p:nvPr/>
          </p:nvSpPr>
          <p:spPr>
            <a:xfrm>
              <a:off x="7368619" y="3481933"/>
              <a:ext cx="16421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/>
                <a:t>margin</a:t>
              </a:r>
              <a:endParaRPr lang="ko-KR" altLang="en-US" sz="3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3E2E89-D6FB-4E49-806E-C1EF292D5D63}"/>
                </a:ext>
              </a:extLst>
            </p:cNvPr>
            <p:cNvSpPr txBox="1"/>
            <p:nvPr/>
          </p:nvSpPr>
          <p:spPr>
            <a:xfrm>
              <a:off x="2341123" y="5633124"/>
              <a:ext cx="16421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/>
                <a:t>margin</a:t>
              </a:r>
              <a:endParaRPr lang="ko-KR" altLang="en-US" sz="32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BB52EB2-1CAF-47E0-8FA5-AFBAB484E156}"/>
                </a:ext>
              </a:extLst>
            </p:cNvPr>
            <p:cNvSpPr txBox="1"/>
            <p:nvPr/>
          </p:nvSpPr>
          <p:spPr>
            <a:xfrm>
              <a:off x="4593779" y="5937323"/>
              <a:ext cx="16421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/>
                  </a:solidFill>
                </a:rPr>
                <a:t>padding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77232F9-9C0E-46AA-B753-6A2B10AB847D}"/>
                </a:ext>
              </a:extLst>
            </p:cNvPr>
            <p:cNvSpPr txBox="1"/>
            <p:nvPr/>
          </p:nvSpPr>
          <p:spPr>
            <a:xfrm>
              <a:off x="8186288" y="5014679"/>
              <a:ext cx="16421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bg1"/>
                  </a:solidFill>
                </a:rPr>
                <a:t>padding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C2985CCC-E205-46AE-BD49-F3E75386B9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01888" y="4053004"/>
              <a:ext cx="2945349" cy="42158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560625F-A7FB-4FE7-8B0A-A2BADCE2B20A}"/>
                </a:ext>
              </a:extLst>
            </p:cNvPr>
            <p:cNvSpPr txBox="1"/>
            <p:nvPr/>
          </p:nvSpPr>
          <p:spPr>
            <a:xfrm>
              <a:off x="13944478" y="3774320"/>
              <a:ext cx="16421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/>
                <a:t>border</a:t>
              </a:r>
              <a:endParaRPr lang="ko-KR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75589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마진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패딩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2047889" y="10250628"/>
            <a:ext cx="15611100" cy="3023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margin-top, margin-left, margin-right, margin-bottom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padding-top, padding-left, padding-right, padding-bottom</a:t>
            </a:r>
          </a:p>
          <a:p>
            <a:pPr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Ex) margin-top: 10px, padding: 10px </a:t>
            </a:r>
            <a:r>
              <a:rPr lang="en-US" altLang="ko-KR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10px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10px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0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10px</a:t>
            </a:r>
            <a:endParaRPr lang="en-US" altLang="ko-KR" sz="4000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C9FC774-4457-4837-B57F-5E0120CE5C5F}"/>
              </a:ext>
            </a:extLst>
          </p:cNvPr>
          <p:cNvSpPr/>
          <p:nvPr/>
        </p:nvSpPr>
        <p:spPr>
          <a:xfrm>
            <a:off x="3048345" y="3116278"/>
            <a:ext cx="11714868" cy="69522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8D6552-4CF0-4B3F-B3BC-8F906B12806B}"/>
              </a:ext>
            </a:extLst>
          </p:cNvPr>
          <p:cNvSpPr txBox="1"/>
          <p:nvPr/>
        </p:nvSpPr>
        <p:spPr>
          <a:xfrm>
            <a:off x="8193377" y="3116278"/>
            <a:ext cx="1424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TOP</a:t>
            </a:r>
            <a:r>
              <a:rPr lang="ko-KR" alt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C92376-A7D8-4AA2-B148-361492744003}"/>
              </a:ext>
            </a:extLst>
          </p:cNvPr>
          <p:cNvSpPr txBox="1"/>
          <p:nvPr/>
        </p:nvSpPr>
        <p:spPr>
          <a:xfrm>
            <a:off x="7619800" y="9422204"/>
            <a:ext cx="2571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BOTTOM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F112DB-1908-45E3-A466-2DBEB12F407D}"/>
              </a:ext>
            </a:extLst>
          </p:cNvPr>
          <p:cNvSpPr txBox="1"/>
          <p:nvPr/>
        </p:nvSpPr>
        <p:spPr>
          <a:xfrm>
            <a:off x="3048345" y="6269241"/>
            <a:ext cx="159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LEFT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1E4332-FDDE-4FC3-9759-A79518905E6D}"/>
              </a:ext>
            </a:extLst>
          </p:cNvPr>
          <p:cNvSpPr txBox="1"/>
          <p:nvPr/>
        </p:nvSpPr>
        <p:spPr>
          <a:xfrm>
            <a:off x="12878436" y="6269240"/>
            <a:ext cx="1988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RIGHT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8146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-</a:t>
            </a: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&lt;-&gt; CSS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199" y="4108450"/>
            <a:ext cx="17799522" cy="190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HTML: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 </a:t>
            </a:r>
            <a:r>
              <a:rPr lang="ko-KR" altLang="en-US" sz="4500" i="0" u="none" strike="noStrike" cap="none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구조화</a:t>
            </a:r>
            <a:endParaRPr lang="en-US" altLang="ko-KR" sz="4500" dirty="0">
              <a:solidFill>
                <a:srgbClr val="3366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CSS: HTML </a:t>
            </a:r>
            <a:r>
              <a:rPr lang="ko-KR" altLang="en-US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요소들이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실제 웹사이트</a:t>
            </a:r>
            <a:r>
              <a:rPr lang="ko-KR" altLang="en-US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에서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어떻게 보이는가</a:t>
            </a:r>
            <a:r>
              <a:rPr lang="ko-KR" altLang="en-US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를 정의 </a:t>
            </a:r>
            <a:r>
              <a:rPr lang="en-US" altLang="ko-KR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-&gt;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디자인</a:t>
            </a:r>
            <a:endParaRPr lang="en-US" altLang="ko-KR" sz="4500" dirty="0">
              <a:solidFill>
                <a:srgbClr val="3366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" name="Google Shape;108;p3">
            <a:extLst>
              <a:ext uri="{FF2B5EF4-FFF2-40B4-BE49-F238E27FC236}">
                <a16:creationId xmlns:a16="http://schemas.microsoft.com/office/drawing/2014/main" id="{741FDD03-B30B-4A4E-9A18-0D05125AC4A3}"/>
              </a:ext>
            </a:extLst>
          </p:cNvPr>
          <p:cNvSpPr txBox="1"/>
          <p:nvPr/>
        </p:nvSpPr>
        <p:spPr>
          <a:xfrm>
            <a:off x="1253240" y="8351585"/>
            <a:ext cx="15611100" cy="190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 밑그림이라면 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는 색칠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즉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en-US" altLang="ko-KR" sz="4500" i="0" u="none" strike="noStrike" cap="none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</a:t>
            </a:r>
            <a:r>
              <a:rPr lang="ko-KR" altLang="en-US" sz="4500" i="0" u="none" strike="noStrike" cap="none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틀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을 잡은 문서를 </a:t>
            </a:r>
            <a:r>
              <a:rPr lang="en-US" altLang="ko-KR" sz="4500" i="0" u="none" strike="noStrike" cap="none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</a:t>
            </a:r>
            <a:r>
              <a:rPr lang="ko-KR" altLang="en-US" sz="4500" i="0" u="none" strike="noStrike" cap="none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꾸민다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!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  </a:t>
            </a:r>
            <a:endParaRPr dirty="0">
              <a:solidFill>
                <a:schemeClr val="tx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" name="Google Shape;108;p3">
            <a:extLst>
              <a:ext uri="{FF2B5EF4-FFF2-40B4-BE49-F238E27FC236}">
                <a16:creationId xmlns:a16="http://schemas.microsoft.com/office/drawing/2014/main" id="{5719689A-550F-4674-A8B0-BA54FC07FC28}"/>
              </a:ext>
            </a:extLst>
          </p:cNvPr>
          <p:cNvSpPr txBox="1"/>
          <p:nvPr/>
        </p:nvSpPr>
        <p:spPr>
          <a:xfrm>
            <a:off x="1219199" y="6002204"/>
            <a:ext cx="16141782" cy="74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32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32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로만 디자인을 정의할 경우 불편하기 때문에 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를 통해 전체 스타일을 손쉽게 지정</a:t>
            </a:r>
            <a:endParaRPr lang="en-US" altLang="ko-KR" sz="32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342456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CSS(Cascading Style Sheet)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265387"/>
            <a:ext cx="16141782" cy="37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마크업 언어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(ex. HTML)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작성된 문서의 디자인을 정의하는 데에 사용되는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스타일 시트 언어</a:t>
            </a:r>
            <a:endParaRPr lang="en-US" altLang="ko-KR" sz="4500" dirty="0">
              <a:solidFill>
                <a:srgbClr val="3366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-&gt;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서식 설정을 </a:t>
            </a:r>
            <a:r>
              <a:rPr lang="en-US" altLang="ko-KR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로부터 분리해줌</a:t>
            </a:r>
            <a:endParaRPr lang="en-US" altLang="ko-KR" sz="4500" dirty="0">
              <a:solidFill>
                <a:srgbClr val="3366F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4203247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기초 문법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5611890"/>
            <a:ext cx="16094602" cy="7424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선택자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를 적용하고자 하는 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선언부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선언들을 세미콜론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(;)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구분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속성명과 속성값은 콜론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(:)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연결</a:t>
            </a:r>
            <a:r>
              <a:rPr lang="en-US" altLang="ko-KR" sz="40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,</a:t>
            </a:r>
            <a:r>
              <a:rPr lang="ko-KR" altLang="en-US" sz="40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{}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로 전체를 둘러싸서 포함</a:t>
            </a:r>
            <a:endParaRPr lang="ko-KR" altLang="en-US" sz="4000" dirty="0">
              <a:solidFill>
                <a:schemeClr val="tx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속성명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-KR" altLang="en-US" sz="40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어떤 것을 꾸밀지 결정</a:t>
            </a:r>
            <a:endParaRPr lang="en-US" altLang="ko-KR" sz="40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(ex) background-color(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배경색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), font-size(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글자 크기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32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속성값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-KR" altLang="en-US" sz="40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어떻게 꾸밀지 결정</a:t>
            </a:r>
            <a:endParaRPr lang="en-US" altLang="ko-KR" sz="40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32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(ex) black(</a:t>
            </a:r>
            <a:r>
              <a:rPr lang="ko-KR" altLang="en-US" sz="32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검은색</a:t>
            </a:r>
            <a:r>
              <a:rPr lang="en-US" altLang="ko-KR" sz="32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), 10px</a:t>
            </a:r>
            <a:endParaRPr lang="en-US" sz="32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A5D149D-CA22-4EBB-9BA1-0605AEB5C52B}"/>
              </a:ext>
            </a:extLst>
          </p:cNvPr>
          <p:cNvSpPr/>
          <p:nvPr/>
        </p:nvSpPr>
        <p:spPr>
          <a:xfrm>
            <a:off x="1219200" y="3385501"/>
            <a:ext cx="16094602" cy="177507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5400" dirty="0">
                <a:solidFill>
                  <a:schemeClr val="bg1"/>
                </a:solidFill>
                <a:latin typeface="Noto Sans KR"/>
                <a:ea typeface="Noto Sans KR"/>
                <a:cs typeface="Noto Sans KR"/>
                <a:sym typeface="Noto Sans KR"/>
              </a:rPr>
              <a:t>h1 { background-color: black; font-size: 10px; }</a:t>
            </a:r>
          </a:p>
          <a:p>
            <a:pPr algn="ctr"/>
            <a:r>
              <a:rPr lang="ko-KR" altLang="en-US" sz="3200" dirty="0" err="1"/>
              <a:t>선택자</a:t>
            </a:r>
            <a:r>
              <a:rPr lang="ko-KR" altLang="en-US" sz="3200" dirty="0"/>
              <a:t> </a:t>
            </a:r>
            <a:r>
              <a:rPr lang="en-US" altLang="ko-KR" sz="3200" dirty="0"/>
              <a:t>{ </a:t>
            </a:r>
            <a:r>
              <a:rPr lang="ko-KR" altLang="en-US" sz="3200" dirty="0" err="1"/>
              <a:t>속성명</a:t>
            </a:r>
            <a:r>
              <a:rPr lang="en-US" altLang="ko-KR" sz="3200" dirty="0"/>
              <a:t>: </a:t>
            </a:r>
            <a:r>
              <a:rPr lang="ko-KR" altLang="en-US" sz="3200" dirty="0"/>
              <a:t>속성값</a:t>
            </a:r>
            <a:r>
              <a:rPr lang="en-US" altLang="ko-KR" sz="3200" dirty="0"/>
              <a:t>; </a:t>
            </a:r>
            <a:r>
              <a:rPr lang="ko-KR" altLang="en-US" sz="3200" dirty="0" err="1"/>
              <a:t>속성명</a:t>
            </a:r>
            <a:r>
              <a:rPr lang="en-US" altLang="ko-KR" sz="3200" dirty="0"/>
              <a:t>: </a:t>
            </a:r>
            <a:r>
              <a:rPr lang="ko-KR" altLang="en-US" sz="3200" dirty="0"/>
              <a:t>속성값</a:t>
            </a:r>
            <a:r>
              <a:rPr lang="en-US" altLang="ko-KR" sz="3200" dirty="0"/>
              <a:t>; }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866907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199" y="1908264"/>
            <a:ext cx="13821747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HTML(</a:t>
            </a:r>
            <a:r>
              <a:rPr lang="en-US" altLang="ko-KR" sz="6000" b="1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HyperText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Markup Language)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281067"/>
            <a:ext cx="15611100" cy="460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 및 태그로 구성되어 있으며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웹 페이지의 구조를 정의하는 데에 쓰이는 </a:t>
            </a:r>
            <a:r>
              <a:rPr lang="ko-KR" altLang="en-US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마크업 언어</a:t>
            </a:r>
            <a:endParaRPr lang="en-US" altLang="ko-KR" sz="4500" dirty="0">
              <a:solidFill>
                <a:srgbClr val="3366F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-&gt;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웹페이지의 구조적 설정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단락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본문 등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을 담당</a:t>
            </a: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 </a:t>
            </a:r>
            <a:r>
              <a:rPr lang="ko-KR" altLang="en-US" sz="6000" b="1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속성명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3241914"/>
            <a:ext cx="17789094" cy="1034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1) background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배경색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(background-color),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이미지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(background-image),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반복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(background-repeat)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2) Text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색상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(color),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방향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(direction),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수평 방향 정렬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(text-align),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효과 설정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(text-decoration)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3) Font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글꼴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(font-family),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이탤릭체 설정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(font-style),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텍스트 두께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(font-weight),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텍스트 크기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(font-size)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4) Table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테두리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(border),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 요소 간의 여백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(border-spacing),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수평 정렬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(text-align)</a:t>
            </a: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44419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CSS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CSS 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EDC496A-778C-4216-9A3B-175445E67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3230319"/>
            <a:ext cx="13811692" cy="43648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358AAB8-774A-483F-B655-93A4C1B4A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9143497"/>
            <a:ext cx="15434846" cy="3517632"/>
          </a:xfrm>
          <a:prstGeom prst="rect">
            <a:avLst/>
          </a:prstGeom>
        </p:spPr>
      </p:pic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53CBA0ED-D041-4B09-8152-3B255BBD9AC8}"/>
              </a:ext>
            </a:extLst>
          </p:cNvPr>
          <p:cNvSpPr/>
          <p:nvPr/>
        </p:nvSpPr>
        <p:spPr>
          <a:xfrm>
            <a:off x="8332324" y="7595119"/>
            <a:ext cx="1208598" cy="1324946"/>
          </a:xfrm>
          <a:prstGeom prst="downArrow">
            <a:avLst/>
          </a:prstGeom>
          <a:solidFill>
            <a:srgbClr val="3366FF"/>
          </a:solidFill>
          <a:ln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095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6"/>
          <p:cNvGrpSpPr/>
          <p:nvPr/>
        </p:nvGrpSpPr>
        <p:grpSpPr>
          <a:xfrm>
            <a:off x="-88964" y="-1450154"/>
            <a:ext cx="24561866" cy="16616309"/>
            <a:chOff x="0" y="0"/>
            <a:chExt cx="24561866" cy="16616307"/>
          </a:xfrm>
        </p:grpSpPr>
        <p:pic>
          <p:nvPicPr>
            <p:cNvPr id="138" name="Google Shape;138;p6" descr="cover.jpg"/>
            <p:cNvPicPr preferRelativeResize="0"/>
            <p:nvPr/>
          </p:nvPicPr>
          <p:blipFill rotWithShape="1">
            <a:blip r:embed="rId3">
              <a:alphaModFix/>
            </a:blip>
            <a:srcRect l="282" r="1194"/>
            <a:stretch/>
          </p:blipFill>
          <p:spPr>
            <a:xfrm>
              <a:off x="0" y="0"/>
              <a:ext cx="24561866" cy="166163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" name="Google Shape;139;p6"/>
            <p:cNvSpPr/>
            <p:nvPr/>
          </p:nvSpPr>
          <p:spPr>
            <a:xfrm>
              <a:off x="88963" y="1450153"/>
              <a:ext cx="24384001" cy="13716002"/>
            </a:xfrm>
            <a:prstGeom prst="rect">
              <a:avLst/>
            </a:prstGeom>
            <a:gradFill>
              <a:gsLst>
                <a:gs pos="0">
                  <a:srgbClr val="FFFFFF">
                    <a:alpha val="91764"/>
                  </a:srgbClr>
                </a:gs>
                <a:gs pos="100000">
                  <a:srgbClr val="FFFFFF"/>
                </a:gs>
              </a:gsLst>
              <a:lin ang="1620000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endPara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0" name="Google Shape;140;p6" descr="이미지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06000" y="4451850"/>
            <a:ext cx="4572001" cy="48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(Element) 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구성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460951" y="6236352"/>
            <a:ext cx="15611100" cy="37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시작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태그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(Opening tag): &lt;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태그 이름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내용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(Content):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요소의 내용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종료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태그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(Closing tag): &lt;/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태그 이름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(Element):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시작 태그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+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내용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+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종료 태그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하나의 단위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lang="en-US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E77D39-4171-41B1-A828-E514A0257235}"/>
              </a:ext>
            </a:extLst>
          </p:cNvPr>
          <p:cNvSpPr/>
          <p:nvPr/>
        </p:nvSpPr>
        <p:spPr>
          <a:xfrm>
            <a:off x="1219200" y="3697732"/>
            <a:ext cx="16094602" cy="177507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/>
              <a:t>&lt;p&gt; Hello World! &lt;/p&gt;</a:t>
            </a:r>
          </a:p>
          <a:p>
            <a:pPr algn="ctr"/>
            <a:r>
              <a:rPr lang="en-US" altLang="ko-KR" sz="3200" dirty="0"/>
              <a:t>&lt;</a:t>
            </a:r>
            <a:r>
              <a:rPr lang="ko-KR" altLang="en-US" sz="3200" dirty="0"/>
              <a:t>시작 태그</a:t>
            </a:r>
            <a:r>
              <a:rPr lang="en-US" altLang="ko-KR" sz="3200" dirty="0"/>
              <a:t>&gt; </a:t>
            </a:r>
            <a:r>
              <a:rPr lang="ko-KR" altLang="en-US" sz="3200" dirty="0"/>
              <a:t>내용 </a:t>
            </a:r>
            <a:r>
              <a:rPr lang="en-US" altLang="ko-KR" sz="3200" dirty="0"/>
              <a:t>&lt;</a:t>
            </a:r>
            <a:r>
              <a:rPr lang="ko-KR" altLang="en-US" sz="3200" dirty="0"/>
              <a:t>종료 태그</a:t>
            </a:r>
            <a:r>
              <a:rPr lang="en-US" altLang="ko-KR" sz="3200" dirty="0"/>
              <a:t>&gt; : </a:t>
            </a:r>
            <a:r>
              <a:rPr lang="ko-KR" altLang="en-US" sz="3200" dirty="0"/>
              <a:t>요소</a:t>
            </a:r>
          </a:p>
        </p:txBody>
      </p:sp>
      <p:sp>
        <p:nvSpPr>
          <p:cNvPr id="11" name="Google Shape;108;p3">
            <a:extLst>
              <a:ext uri="{FF2B5EF4-FFF2-40B4-BE49-F238E27FC236}">
                <a16:creationId xmlns:a16="http://schemas.microsoft.com/office/drawing/2014/main" id="{89BC12A4-7E0F-4C90-BA38-02858EF4CFEB}"/>
              </a:ext>
            </a:extLst>
          </p:cNvPr>
          <p:cNvSpPr txBox="1"/>
          <p:nvPr/>
        </p:nvSpPr>
        <p:spPr>
          <a:xfrm>
            <a:off x="1460951" y="10758044"/>
            <a:ext cx="15611100" cy="190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빈 요소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(Empty element):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종료 태그 없이 시작 태그만 존재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Ex)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이미지 삽입 태그 </a:t>
            </a: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sz="4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img</a:t>
            </a: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&gt;,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줄 바꿈 태그</a:t>
            </a: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&lt;</a:t>
            </a:r>
            <a:r>
              <a:rPr lang="en-US" sz="4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br</a:t>
            </a: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163781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(attributes)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E77D39-4171-41B1-A828-E514A0257235}"/>
              </a:ext>
            </a:extLst>
          </p:cNvPr>
          <p:cNvSpPr/>
          <p:nvPr/>
        </p:nvSpPr>
        <p:spPr>
          <a:xfrm>
            <a:off x="1219200" y="3697732"/>
            <a:ext cx="16094602" cy="177507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/>
              <a:t>&lt;p </a:t>
            </a:r>
            <a:r>
              <a:rPr lang="en-US" altLang="ko-KR" sz="5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align=“center”</a:t>
            </a:r>
            <a:r>
              <a:rPr lang="en-US" altLang="ko-KR" sz="5400" dirty="0">
                <a:solidFill>
                  <a:schemeClr val="bg1"/>
                </a:solidFill>
              </a:rPr>
              <a:t>&gt;</a:t>
            </a:r>
            <a:r>
              <a:rPr lang="en-US" altLang="ko-KR" sz="5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5400" dirty="0"/>
              <a:t>Hello World! &lt;/p&gt;</a:t>
            </a:r>
          </a:p>
          <a:p>
            <a:pPr algn="ctr"/>
            <a:r>
              <a:rPr lang="en-US" altLang="ko-KR" sz="3200" dirty="0"/>
              <a:t>&lt;</a:t>
            </a:r>
            <a:r>
              <a:rPr lang="ko-KR" altLang="en-US" sz="3200" dirty="0"/>
              <a:t>시작 태그 </a:t>
            </a:r>
            <a:r>
              <a:rPr lang="ko-KR" altLang="en-US" sz="3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속성</a:t>
            </a:r>
            <a:r>
              <a:rPr lang="en-US" altLang="ko-KR" sz="3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=“</a:t>
            </a:r>
            <a:r>
              <a:rPr lang="ko-KR" altLang="en-US" sz="3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속성값</a:t>
            </a:r>
            <a:r>
              <a:rPr lang="en-US" altLang="ko-KR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”</a:t>
            </a:r>
            <a:r>
              <a:rPr lang="en-US" altLang="ko-KR" sz="3200" dirty="0">
                <a:solidFill>
                  <a:schemeClr val="bg1"/>
                </a:solidFill>
              </a:rPr>
              <a:t>&gt;</a:t>
            </a:r>
            <a:r>
              <a:rPr lang="en-US" altLang="ko-KR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ko-KR" altLang="en-US" sz="3200" dirty="0"/>
              <a:t>내용 </a:t>
            </a:r>
            <a:r>
              <a:rPr lang="en-US" altLang="ko-KR" sz="3200" dirty="0"/>
              <a:t>&lt;</a:t>
            </a:r>
            <a:r>
              <a:rPr lang="ko-KR" altLang="en-US" sz="3200" dirty="0"/>
              <a:t>종료 태그</a:t>
            </a:r>
            <a:r>
              <a:rPr lang="en-US" altLang="ko-KR" sz="3200" dirty="0"/>
              <a:t>&gt; : </a:t>
            </a:r>
            <a:r>
              <a:rPr lang="ko-KR" altLang="en-US" sz="3200" dirty="0"/>
              <a:t>요소</a:t>
            </a:r>
          </a:p>
        </p:txBody>
      </p:sp>
      <p:sp>
        <p:nvSpPr>
          <p:cNvPr id="11" name="Google Shape;108;p3">
            <a:extLst>
              <a:ext uri="{FF2B5EF4-FFF2-40B4-BE49-F238E27FC236}">
                <a16:creationId xmlns:a16="http://schemas.microsoft.com/office/drawing/2014/main" id="{89BC12A4-7E0F-4C90-BA38-02858EF4CFEB}"/>
              </a:ext>
            </a:extLst>
          </p:cNvPr>
          <p:cNvSpPr txBox="1"/>
          <p:nvPr/>
        </p:nvSpPr>
        <p:spPr>
          <a:xfrm>
            <a:off x="1219200" y="6858000"/>
            <a:ext cx="15611100" cy="460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*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(attributes):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해당 요소의 성격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스타일을 나타내는 </a:t>
            </a:r>
            <a:r>
              <a:rPr lang="ko-KR" altLang="en-US" sz="4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구분값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*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속성값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(arguments):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속성에 대한 값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태그를 수정해주는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구성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시작 태그 </a:t>
            </a:r>
            <a:r>
              <a:rPr lang="ko-KR" altLang="en-US" sz="4500" i="0" u="none" strike="noStrike" cap="none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꺽쇠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안에 속성 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= “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값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”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을 작성하는 방식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876594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기본 코드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42004" y="3622244"/>
            <a:ext cx="4473425" cy="896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ko-KR" sz="4800" dirty="0">
                <a:solidFill>
                  <a:schemeClr val="tx1"/>
                </a:solidFill>
              </a:rPr>
              <a:t>&lt;html&gt;</a:t>
            </a:r>
            <a:endParaRPr lang="ko-KR" altLang="ko-KR" sz="4800" dirty="0">
              <a:solidFill>
                <a:schemeClr val="tx1"/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/>
              <a:t>	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&lt;head&gt;</a:t>
            </a:r>
            <a:endParaRPr lang="ko-KR" altLang="ko-KR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/>
              <a:t>		</a:t>
            </a:r>
            <a:r>
              <a:rPr lang="en-US" altLang="ko-KR" sz="4800" dirty="0">
                <a:solidFill>
                  <a:schemeClr val="accent2">
                    <a:lumMod val="75000"/>
                  </a:schemeClr>
                </a:solidFill>
              </a:rPr>
              <a:t>&lt;title&gt;</a:t>
            </a:r>
            <a:endParaRPr lang="ko-KR" altLang="ko-KR" sz="4800" dirty="0">
              <a:solidFill>
                <a:schemeClr val="accent2">
                  <a:lumMod val="75000"/>
                </a:schemeClr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>
                <a:solidFill>
                  <a:schemeClr val="accent2">
                    <a:lumMod val="75000"/>
                  </a:schemeClr>
                </a:solidFill>
              </a:rPr>
              <a:t>		&lt;/title&gt;</a:t>
            </a:r>
            <a:endParaRPr lang="ko-KR" altLang="ko-KR" sz="4800" dirty="0">
              <a:solidFill>
                <a:schemeClr val="accent2">
                  <a:lumMod val="75000"/>
                </a:schemeClr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/>
              <a:t>	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&lt;/head&gt;</a:t>
            </a:r>
            <a:endParaRPr lang="ko-KR" altLang="ko-KR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/>
              <a:t>	</a:t>
            </a:r>
            <a:r>
              <a:rPr lang="en-US" altLang="ko-KR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&lt;body&gt;</a:t>
            </a:r>
            <a:endParaRPr lang="ko-KR" altLang="ko-KR" sz="4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4800" dirty="0"/>
              <a:t>	</a:t>
            </a:r>
            <a:r>
              <a:rPr lang="en-US" altLang="ko-KR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&lt;/body&gt;</a:t>
            </a:r>
            <a:endParaRPr lang="ko-KR" altLang="ko-KR" sz="4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4800" dirty="0">
                <a:solidFill>
                  <a:schemeClr val="tx1"/>
                </a:solidFill>
              </a:rPr>
              <a:t>&lt;/html&gt;</a:t>
            </a:r>
            <a:endParaRPr sz="4800" dirty="0">
              <a:solidFill>
                <a:schemeClr val="tx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8085802" y="3622244"/>
            <a:ext cx="9828000" cy="940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&lt;html&gt; &lt;/html&gt;: </a:t>
            </a:r>
            <a:r>
              <a:rPr lang="ko-KR" alt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문서의 시작과 끝</a:t>
            </a: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altLang="ko-KR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&lt;head&gt;&lt;/head&gt;: </a:t>
            </a:r>
            <a:r>
              <a:rPr lang="ko-KR" alt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본문에 표시되지 않는 머리 영역</a:t>
            </a: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altLang="ko-KR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&lt;title&gt;&lt;/title&gt;: </a:t>
            </a:r>
            <a:r>
              <a:rPr lang="ko-KR" alt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브라우저 </a:t>
            </a:r>
            <a:r>
              <a:rPr lang="ko-KR" altLang="en-US" sz="44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툴바에</a:t>
            </a:r>
            <a:r>
              <a:rPr lang="ko-KR" alt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나타내는 제목</a:t>
            </a: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*</a:t>
            </a:r>
            <a:r>
              <a:rPr lang="ko-KR" altLang="en-US" sz="32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툴바</a:t>
            </a:r>
            <a:r>
              <a:rPr lang="en-US" altLang="ko-KR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-KR" altLang="en-US" sz="32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자주 이용하는 기능을 사용할 수 있도록 버튼을 모아둔 메뉴</a:t>
            </a:r>
            <a:endParaRPr lang="en-US" altLang="ko-KR" sz="32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endParaRPr lang="en-US" altLang="ko-KR" sz="44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3500"/>
              <a:buFont typeface="Arial"/>
              <a:buNone/>
            </a:pPr>
            <a:r>
              <a:rPr lang="en-US" altLang="ko-KR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&lt;body&gt;&lt;/body&gt;: </a:t>
            </a:r>
            <a:r>
              <a:rPr lang="ko-KR" altLang="en-US" sz="44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쓰는 내용이 화면에 표시되는 본문 영역</a:t>
            </a:r>
            <a:endParaRPr sz="4400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449409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섹션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(section)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요소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0511646" y="3946849"/>
            <a:ext cx="7504672" cy="7304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문서의 요소들을 그룹화하여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하나의 묶음으로 엮을 때 사용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&lt;body&gt;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에 포함되어 사용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Ex) &lt;header&gt; &lt;nav&gt; &lt;aside&gt;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&lt;article&gt; &lt;section&gt; &lt;footer&gt; &lt;body&gt;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692E9B-2ADC-4E86-877F-E11A7F88A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641" y="3794587"/>
            <a:ext cx="7842947" cy="848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905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한글 인코딩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199" y="7455677"/>
            <a:ext cx="17420046" cy="37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&lt;meta&gt; </a:t>
            </a:r>
            <a:r>
              <a:rPr lang="ko-KR" altLang="en-US" sz="4500" dirty="0">
                <a:solidFill>
                  <a:schemeClr val="tx1"/>
                </a:solidFill>
                <a:latin typeface="Noto Sans KR"/>
                <a:ea typeface="Noto Sans KR"/>
                <a:cs typeface="Noto Sans KR"/>
                <a:sym typeface="Noto Sans KR"/>
              </a:rPr>
              <a:t>태그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의 </a:t>
            </a:r>
            <a:r>
              <a:rPr lang="en-US" altLang="ko-KR" sz="4500" dirty="0">
                <a:solidFill>
                  <a:srgbClr val="3366FF"/>
                </a:solidFill>
                <a:latin typeface="Noto Sans KR"/>
                <a:ea typeface="Noto Sans KR"/>
                <a:cs typeface="Noto Sans KR"/>
                <a:sym typeface="Noto Sans KR"/>
              </a:rPr>
              <a:t>charset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속성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HTML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문서의 문자 인코딩 방식 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*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인코딩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: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문자나 기호를 컴퓨터가 이용할 수 있는 신호로 만드는 것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		  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인코딩 방식을 설정하지 않을 경우 한글이 깨질 수 있어요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!</a:t>
            </a:r>
          </a:p>
        </p:txBody>
      </p:sp>
      <p:sp>
        <p:nvSpPr>
          <p:cNvPr id="10" name="Google Shape;108;p3">
            <a:extLst>
              <a:ext uri="{FF2B5EF4-FFF2-40B4-BE49-F238E27FC236}">
                <a16:creationId xmlns:a16="http://schemas.microsoft.com/office/drawing/2014/main" id="{94B71EEF-F9AE-4C38-B3E7-12C32C49B74F}"/>
              </a:ext>
            </a:extLst>
          </p:cNvPr>
          <p:cNvSpPr txBox="1"/>
          <p:nvPr/>
        </p:nvSpPr>
        <p:spPr>
          <a:xfrm>
            <a:off x="1223700" y="3456992"/>
            <a:ext cx="17015290" cy="2803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&lt;head&gt;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	&lt;meta charset = “UTF-8”&gt;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&lt;/head&gt;</a:t>
            </a:r>
          </a:p>
        </p:txBody>
      </p:sp>
    </p:spTree>
    <p:extLst>
      <p:ext uri="{BB962C8B-B14F-4D97-AF65-F5344CB8AC3E}">
        <p14:creationId xmlns:p14="http://schemas.microsoft.com/office/powerpoint/2010/main" val="2474786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&lt;main&gt;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" name="Google Shape;108;p3">
            <a:extLst>
              <a:ext uri="{FF2B5EF4-FFF2-40B4-BE49-F238E27FC236}">
                <a16:creationId xmlns:a16="http://schemas.microsoft.com/office/drawing/2014/main" id="{BDB5C019-8A1F-4973-AB31-8A398A711F99}"/>
              </a:ext>
            </a:extLst>
          </p:cNvPr>
          <p:cNvSpPr txBox="1"/>
          <p:nvPr/>
        </p:nvSpPr>
        <p:spPr>
          <a:xfrm>
            <a:off x="1219200" y="3655841"/>
            <a:ext cx="15611100" cy="640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&lt;body&gt; 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요소의 메인 콘텐츠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 하나당 하나의 </a:t>
            </a:r>
            <a:r>
              <a:rPr lang="en-US" altLang="ko-KR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main 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element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만 추가 가능</a:t>
            </a: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문서의 주요 내용을 감싸는 용도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endParaRPr lang="en-US" altLang="ko-KR"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Tx/>
              <a:buChar char="-"/>
            </a:pP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섹션 요소는 아니지만 섹션 요소가 하는 역할과 비슷함</a:t>
            </a:r>
            <a:endParaRPr lang="en-US" altLang="ko-KR" sz="4500" i="0" u="none" strike="noStrike" cap="none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780878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HTML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table</a:t>
            </a: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" name="Google Shape;108;p3">
            <a:extLst>
              <a:ext uri="{FF2B5EF4-FFF2-40B4-BE49-F238E27FC236}">
                <a16:creationId xmlns:a16="http://schemas.microsoft.com/office/drawing/2014/main" id="{BDB5C019-8A1F-4973-AB31-8A398A711F99}"/>
              </a:ext>
            </a:extLst>
          </p:cNvPr>
          <p:cNvSpPr txBox="1"/>
          <p:nvPr/>
        </p:nvSpPr>
        <p:spPr>
          <a:xfrm>
            <a:off x="1219200" y="3655841"/>
            <a:ext cx="15611100" cy="586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</a:t>
            </a: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(table)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를 작성할 때 사용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&lt;table&gt; 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테이블을 만드는 태그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</a:t>
            </a:r>
            <a:r>
              <a:rPr lang="en-US" altLang="ko-KR" sz="48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th</a:t>
            </a: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&gt; 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테이블의 헤더 부분을 만드는 태그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&lt;tr&gt;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테이블의 행을 만드는 태그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lvl="0">
              <a:lnSpc>
                <a:spcPct val="130000"/>
              </a:lnSpc>
              <a:buClr>
                <a:srgbClr val="111518"/>
              </a:buClr>
              <a:buSzPts val="4500"/>
            </a:pPr>
            <a:r>
              <a:rPr lang="en-US" altLang="ko-KR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&lt;td&gt; </a:t>
            </a:r>
            <a:r>
              <a:rPr lang="ko-KR" altLang="en-US" sz="48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테이블의 열을 만드는 태그</a:t>
            </a:r>
            <a:endParaRPr lang="en-US" altLang="ko-KR" sz="48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584409595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885</Words>
  <Application>Microsoft Office PowerPoint</Application>
  <PresentationFormat>사용자 지정</PresentationFormat>
  <Paragraphs>162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Arial</vt:lpstr>
      <vt:lpstr>Noto Sans KR</vt:lpstr>
      <vt:lpstr>Helvetica Neue</vt:lpstr>
      <vt:lpstr>Helvetica Neue Light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4920</cp:lastModifiedBy>
  <cp:revision>43</cp:revision>
  <dcterms:modified xsi:type="dcterms:W3CDTF">2020-11-22T10:03:31Z</dcterms:modified>
</cp:coreProperties>
</file>